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56" r:id="rId3"/>
    <p:sldId id="257" r:id="rId4"/>
    <p:sldId id="258" r:id="rId5"/>
    <p:sldId id="259" r:id="rId6"/>
    <p:sldId id="260"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7" d="100"/>
          <a:sy n="77" d="100"/>
        </p:scale>
        <p:origin x="123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4CB4D21-D6A6-48A3-A697-010D5183BECA}" type="datetimeFigureOut">
              <a:rPr lang="en-US" smtClean="0"/>
              <a:t>7/19/2019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3575403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B4D21-D6A6-48A3-A697-010D5183BECA}" type="datetimeFigureOut">
              <a:rPr lang="en-US" smtClean="0"/>
              <a:t>7/19/2019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2348363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CB4D21-D6A6-48A3-A697-010D5183BECA}" type="datetimeFigureOut">
              <a:rPr lang="en-US" smtClean="0"/>
              <a:t>7/19/2019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2235494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CB4D21-D6A6-48A3-A697-010D5183BECA}" type="datetimeFigureOut">
              <a:rPr lang="en-US" smtClean="0"/>
              <a:t>7/19/2019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3637298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CB4D21-D6A6-48A3-A697-010D5183BECA}" type="datetimeFigureOut">
              <a:rPr lang="en-US" smtClean="0"/>
              <a:t>7/19/2019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3041585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4CB4D21-D6A6-48A3-A697-010D5183BECA}" type="datetimeFigureOut">
              <a:rPr lang="en-US" smtClean="0"/>
              <a:t>7/19/2019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1101300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B4D21-D6A6-48A3-A697-010D5183BECA}" type="datetimeFigureOut">
              <a:rPr lang="en-US" smtClean="0"/>
              <a:t>7/19/2019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1370128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CB4D21-D6A6-48A3-A697-010D5183BECA}" type="datetimeFigureOut">
              <a:rPr lang="en-US" smtClean="0"/>
              <a:t>7/19/2019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1757909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4CB4D21-D6A6-48A3-A697-010D5183BECA}" type="datetimeFigureOut">
              <a:rPr lang="en-US" smtClean="0"/>
              <a:t>7/19/2019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42161442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B4D21-D6A6-48A3-A697-010D5183BECA}" type="datetimeFigureOut">
              <a:rPr lang="en-US" smtClean="0"/>
              <a:t>7/19/2019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1184512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CB4D21-D6A6-48A3-A697-010D5183BECA}" type="datetimeFigureOut">
              <a:rPr lang="en-US" smtClean="0"/>
              <a:t>7/19/2019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D61F50-DF60-42BF-9489-036B6C0BEFF4}" type="slidenum">
              <a:rPr lang="en-US" smtClean="0"/>
              <a:t>‹#›</a:t>
            </a:fld>
            <a:endParaRPr lang="en-US"/>
          </a:p>
        </p:txBody>
      </p:sp>
    </p:spTree>
    <p:extLst>
      <p:ext uri="{BB962C8B-B14F-4D97-AF65-F5344CB8AC3E}">
        <p14:creationId xmlns:p14="http://schemas.microsoft.com/office/powerpoint/2010/main" val="3952729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CB4D21-D6A6-48A3-A697-010D5183BECA}" type="datetimeFigureOut">
              <a:rPr lang="en-US" smtClean="0"/>
              <a:t>7/19/2019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D61F50-DF60-42BF-9489-036B6C0BEFF4}" type="slidenum">
              <a:rPr lang="en-US" smtClean="0"/>
              <a:t>‹#›</a:t>
            </a:fld>
            <a:endParaRPr lang="en-US"/>
          </a:p>
        </p:txBody>
      </p:sp>
    </p:spTree>
    <p:extLst>
      <p:ext uri="{BB962C8B-B14F-4D97-AF65-F5344CB8AC3E}">
        <p14:creationId xmlns:p14="http://schemas.microsoft.com/office/powerpoint/2010/main" val="41793346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62E84-BE93-4CB2-9B76-6D5B0CAB20C2}"/>
              </a:ext>
            </a:extLst>
          </p:cNvPr>
          <p:cNvSpPr>
            <a:spLocks noGrp="1"/>
          </p:cNvSpPr>
          <p:nvPr>
            <p:ph type="ctrTitle"/>
          </p:nvPr>
        </p:nvSpPr>
        <p:spPr>
          <a:xfrm>
            <a:off x="685800" y="92766"/>
            <a:ext cx="7772400" cy="702364"/>
          </a:xfrm>
        </p:spPr>
        <p:txBody>
          <a:bodyPr>
            <a:normAutofit/>
          </a:bodyPr>
          <a:lstStyle/>
          <a:p>
            <a:r>
              <a:rPr lang="en-US" sz="2000" dirty="0">
                <a:latin typeface="Times New Roman" panose="02020603050405020304" pitchFamily="18" charset="0"/>
                <a:cs typeface="Times New Roman" panose="02020603050405020304" pitchFamily="18" charset="0"/>
              </a:rPr>
              <a:t>Running head: Compare And Contrast Between Ex-Machina And Avatar</a:t>
            </a:r>
          </a:p>
        </p:txBody>
      </p:sp>
      <p:sp>
        <p:nvSpPr>
          <p:cNvPr id="3" name="Subtitle 2">
            <a:extLst>
              <a:ext uri="{FF2B5EF4-FFF2-40B4-BE49-F238E27FC236}">
                <a16:creationId xmlns:a16="http://schemas.microsoft.com/office/drawing/2014/main" id="{E446E978-52FD-498A-B488-EF489DD3AF6E}"/>
              </a:ext>
            </a:extLst>
          </p:cNvPr>
          <p:cNvSpPr>
            <a:spLocks noGrp="1"/>
          </p:cNvSpPr>
          <p:nvPr>
            <p:ph type="subTitle" idx="1"/>
          </p:nvPr>
        </p:nvSpPr>
        <p:spPr>
          <a:xfrm>
            <a:off x="685800" y="993913"/>
            <a:ext cx="7772400" cy="5771321"/>
          </a:xfrm>
        </p:spPr>
        <p:txBody>
          <a:bodyPr>
            <a:normAutofit/>
          </a:bodyPr>
          <a:lstStyle/>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Compare and Contrast Between Ex-Machina and Avatar Movies </a:t>
            </a:r>
          </a:p>
          <a:p>
            <a:r>
              <a:rPr lang="en-US" sz="2000" dirty="0">
                <a:latin typeface="Times New Roman" panose="02020603050405020304" pitchFamily="18" charset="0"/>
                <a:cs typeface="Times New Roman" panose="02020603050405020304" pitchFamily="18" charset="0"/>
              </a:rPr>
              <a:t>Student’s Name </a:t>
            </a:r>
          </a:p>
          <a:p>
            <a:r>
              <a:rPr lang="en-US" sz="2000" dirty="0">
                <a:latin typeface="Times New Roman" panose="02020603050405020304" pitchFamily="18" charset="0"/>
                <a:cs typeface="Times New Roman" panose="02020603050405020304" pitchFamily="18" charset="0"/>
              </a:rPr>
              <a:t>Institutional Affiliation </a:t>
            </a:r>
          </a:p>
          <a:p>
            <a:r>
              <a:rPr lang="en-US" sz="2000" dirty="0">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56900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A38DC882-6261-4C7D-AF40-3F63BB447D3C}"/>
              </a:ext>
            </a:extLst>
          </p:cNvPr>
          <p:cNvSpPr>
            <a:spLocks noGrp="1"/>
          </p:cNvSpPr>
          <p:nvPr>
            <p:ph type="ctrTitle"/>
          </p:nvPr>
        </p:nvSpPr>
        <p:spPr>
          <a:xfrm>
            <a:off x="480059" y="2053641"/>
            <a:ext cx="2751871" cy="2760098"/>
          </a:xfrm>
        </p:spPr>
        <p:txBody>
          <a:bodyPr vert="horz" lIns="91440" tIns="45720" rIns="91440" bIns="45720" rtlCol="0" anchor="ctr">
            <a:normAutofit/>
          </a:bodyPr>
          <a:lstStyle/>
          <a:p>
            <a:pPr algn="l"/>
            <a:r>
              <a:rPr lang="en-US" sz="3400" kern="1200">
                <a:solidFill>
                  <a:srgbClr val="FFFFFF"/>
                </a:solidFill>
                <a:latin typeface="+mj-lt"/>
                <a:ea typeface="+mj-ea"/>
                <a:cs typeface="+mj-cs"/>
              </a:rPr>
              <a:t>How the other inspires change or consolidates stability </a:t>
            </a:r>
          </a:p>
        </p:txBody>
      </p:sp>
      <p:sp>
        <p:nvSpPr>
          <p:cNvPr id="3" name="Subtitle 2">
            <a:extLst>
              <a:ext uri="{FF2B5EF4-FFF2-40B4-BE49-F238E27FC236}">
                <a16:creationId xmlns:a16="http://schemas.microsoft.com/office/drawing/2014/main" id="{D6920C3D-C3C2-4FE8-A618-0EE35AD2FBB4}"/>
              </a:ext>
            </a:extLst>
          </p:cNvPr>
          <p:cNvSpPr>
            <a:spLocks noGrp="1"/>
          </p:cNvSpPr>
          <p:nvPr>
            <p:ph type="subTitle" idx="1"/>
          </p:nvPr>
        </p:nvSpPr>
        <p:spPr>
          <a:xfrm>
            <a:off x="4567930" y="801866"/>
            <a:ext cx="3979563" cy="5230634"/>
          </a:xfrm>
        </p:spPr>
        <p:txBody>
          <a:bodyPr vert="horz" lIns="91440" tIns="45720" rIns="91440" bIns="45720" rtlCol="0" anchor="ctr">
            <a:normAutofit/>
          </a:bodyPr>
          <a:lstStyle/>
          <a:p>
            <a:pPr indent="-228600" algn="l">
              <a:buFont typeface="Arial" panose="020B0604020202020204" pitchFamily="34" charset="0"/>
              <a:buChar char="•"/>
            </a:pPr>
            <a:r>
              <a:rPr lang="en-US" sz="1800">
                <a:solidFill>
                  <a:srgbClr val="000000"/>
                </a:solidFill>
              </a:rPr>
              <a:t>Instances from both movies indicates the aspect of the other inspiring changes as well as consolidating stability. </a:t>
            </a:r>
          </a:p>
          <a:p>
            <a:pPr indent="-228600" algn="l">
              <a:buFont typeface="Arial" panose="020B0604020202020204" pitchFamily="34" charset="0"/>
              <a:buChar char="•"/>
            </a:pPr>
            <a:r>
              <a:rPr lang="en-US" sz="1800">
                <a:solidFill>
                  <a:srgbClr val="000000"/>
                </a:solidFill>
              </a:rPr>
              <a:t>In Ex Machina, Ava, who is the other in this perspective inspires  the changes in Caleb, who has come specifically to alter and test her viability. </a:t>
            </a:r>
          </a:p>
          <a:p>
            <a:pPr indent="-228600" algn="l">
              <a:buFont typeface="Arial" panose="020B0604020202020204" pitchFamily="34" charset="0"/>
              <a:buChar char="•"/>
            </a:pPr>
            <a:r>
              <a:rPr lang="en-US" sz="1800">
                <a:solidFill>
                  <a:srgbClr val="000000"/>
                </a:solidFill>
              </a:rPr>
              <a:t>In the Avatar, the Na’vi have inspired what Jake wants to become and thus, despite being an ex soldier, he is determined to become one of them.</a:t>
            </a:r>
          </a:p>
          <a:p>
            <a:pPr indent="-228600" algn="l">
              <a:buFont typeface="Arial" panose="020B0604020202020204" pitchFamily="34" charset="0"/>
              <a:buChar char="•"/>
            </a:pPr>
            <a:r>
              <a:rPr lang="en-US" sz="1800">
                <a:solidFill>
                  <a:srgbClr val="000000"/>
                </a:solidFill>
              </a:rPr>
              <a:t>Both the movies display futurism.</a:t>
            </a:r>
          </a:p>
          <a:p>
            <a:pPr indent="-228600" algn="l">
              <a:buFont typeface="Arial" panose="020B0604020202020204" pitchFamily="34" charset="0"/>
              <a:buChar char="•"/>
            </a:pPr>
            <a:r>
              <a:rPr lang="en-US" sz="1800">
                <a:solidFill>
                  <a:srgbClr val="000000"/>
                </a:solidFill>
              </a:rPr>
              <a:t>The movie Avatar displays the aspects of a fiction illusionist world, Pandora, which the Na’vis live. </a:t>
            </a:r>
          </a:p>
        </p:txBody>
      </p:sp>
    </p:spTree>
    <p:extLst>
      <p:ext uri="{BB962C8B-B14F-4D97-AF65-F5344CB8AC3E}">
        <p14:creationId xmlns:p14="http://schemas.microsoft.com/office/powerpoint/2010/main" val="3156795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76F8B-777E-4381-AD75-6BC07C0E88CD}"/>
              </a:ext>
            </a:extLst>
          </p:cNvPr>
          <p:cNvSpPr>
            <a:spLocks noGrp="1"/>
          </p:cNvSpPr>
          <p:nvPr>
            <p:ph type="title"/>
          </p:nvPr>
        </p:nvSpPr>
        <p:spPr>
          <a:xfrm>
            <a:off x="360759" y="327026"/>
            <a:ext cx="2468166" cy="2287588"/>
          </a:xfrm>
        </p:spPr>
        <p:txBody>
          <a:bodyPr anchor="ctr">
            <a:normAutofit/>
          </a:bodyPr>
          <a:lstStyle/>
          <a:p>
            <a:r>
              <a:rPr lang="en-US" sz="2600">
                <a:latin typeface="Times New Roman" panose="02020603050405020304" pitchFamily="18" charset="0"/>
                <a:cs typeface="Times New Roman" panose="02020603050405020304" pitchFamily="18" charset="0"/>
              </a:rPr>
              <a:t>The relationship between the other and the dominant group (humans/society)</a:t>
            </a:r>
          </a:p>
        </p:txBody>
      </p:sp>
      <p:sp>
        <p:nvSpPr>
          <p:cNvPr id="3" name="Content Placeholder 2">
            <a:extLst>
              <a:ext uri="{FF2B5EF4-FFF2-40B4-BE49-F238E27FC236}">
                <a16:creationId xmlns:a16="http://schemas.microsoft.com/office/drawing/2014/main" id="{DA382998-B995-4AD7-85AF-49297641FBA7}"/>
              </a:ext>
            </a:extLst>
          </p:cNvPr>
          <p:cNvSpPr>
            <a:spLocks noGrp="1"/>
          </p:cNvSpPr>
          <p:nvPr>
            <p:ph idx="1"/>
          </p:nvPr>
        </p:nvSpPr>
        <p:spPr>
          <a:xfrm>
            <a:off x="3167986" y="327026"/>
            <a:ext cx="5614060" cy="2287587"/>
          </a:xfrm>
        </p:spPr>
        <p:txBody>
          <a:bodyPr anchor="ctr">
            <a:normAutofit/>
          </a:bodyPr>
          <a:lstStyle/>
          <a:p>
            <a:r>
              <a:rPr lang="en-US" sz="1600">
                <a:latin typeface="Times New Roman" panose="02020603050405020304" pitchFamily="18" charset="0"/>
                <a:cs typeface="Times New Roman" panose="02020603050405020304" pitchFamily="18" charset="0"/>
              </a:rPr>
              <a:t>The dominant group in both the movies is represented by the people in society that have not been manipulated. </a:t>
            </a:r>
          </a:p>
          <a:p>
            <a:r>
              <a:rPr lang="en-US" sz="1600">
                <a:latin typeface="Times New Roman" panose="02020603050405020304" pitchFamily="18" charset="0"/>
                <a:cs typeface="Times New Roman" panose="02020603050405020304" pitchFamily="18" charset="0"/>
              </a:rPr>
              <a:t>The Na’vi in Avatar, represented by what Jake wants to become as well as the transhumanists that Nathan is developing represented by Ava in the movie Ex Machina display different physique than the other dominants groups. </a:t>
            </a:r>
          </a:p>
          <a:p>
            <a:r>
              <a:rPr lang="en-US" sz="1600">
                <a:latin typeface="Times New Roman" panose="02020603050405020304" pitchFamily="18" charset="0"/>
                <a:cs typeface="Times New Roman" panose="02020603050405020304" pitchFamily="18" charset="0"/>
              </a:rPr>
              <a:t>The “other groups are technologically manipulated and thus presented extreme capabilities than he dominant groups. </a:t>
            </a:r>
          </a:p>
          <a:p>
            <a:endParaRPr lang="en-US" sz="1600">
              <a:latin typeface="Times New Roman" panose="02020603050405020304" pitchFamily="18" charset="0"/>
              <a:cs typeface="Times New Roman" panose="02020603050405020304" pitchFamily="18" charset="0"/>
            </a:endParaRPr>
          </a:p>
        </p:txBody>
      </p:sp>
      <p:pic>
        <p:nvPicPr>
          <p:cNvPr id="4" name="Picture 3" descr="A close up of a person&#10;&#10;Description automatically generated">
            <a:extLst>
              <a:ext uri="{FF2B5EF4-FFF2-40B4-BE49-F238E27FC236}">
                <a16:creationId xmlns:a16="http://schemas.microsoft.com/office/drawing/2014/main" id="{ACD3E192-040B-41C2-862B-DF779E12F35B}"/>
              </a:ext>
            </a:extLst>
          </p:cNvPr>
          <p:cNvPicPr>
            <a:picLocks noChangeAspect="1"/>
          </p:cNvPicPr>
          <p:nvPr/>
        </p:nvPicPr>
        <p:blipFill rotWithShape="1">
          <a:blip r:embed="rId2"/>
          <a:srcRect t="4645" r="-1" b="15833"/>
          <a:stretch/>
        </p:blipFill>
        <p:spPr>
          <a:xfrm>
            <a:off x="-6876" y="2763151"/>
            <a:ext cx="9150876" cy="4093262"/>
          </a:xfrm>
          <a:custGeom>
            <a:avLst/>
            <a:gdLst>
              <a:gd name="connsiteX0" fmla="*/ 12201168 w 12201168"/>
              <a:gd name="connsiteY0" fmla="*/ 0 h 4093262"/>
              <a:gd name="connsiteX1" fmla="*/ 12201168 w 12201168"/>
              <a:gd name="connsiteY1" fmla="*/ 4093262 h 4093262"/>
              <a:gd name="connsiteX2" fmla="*/ 0 w 12201168"/>
              <a:gd name="connsiteY2" fmla="*/ 4093262 h 4093262"/>
              <a:gd name="connsiteX3" fmla="*/ 0 w 12201168"/>
              <a:gd name="connsiteY3" fmla="*/ 49771 h 4093262"/>
              <a:gd name="connsiteX4" fmla="*/ 344880 w 12201168"/>
              <a:gd name="connsiteY4" fmla="*/ 64399 h 4093262"/>
              <a:gd name="connsiteX5" fmla="*/ 9469555 w 12201168"/>
              <a:gd name="connsiteY5" fmla="*/ 167599 h 4093262"/>
              <a:gd name="connsiteX6" fmla="*/ 11750723 w 12201168"/>
              <a:gd name="connsiteY6" fmla="*/ 7961 h 4093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1168" h="4093262">
                <a:moveTo>
                  <a:pt x="12201168" y="0"/>
                </a:moveTo>
                <a:lnTo>
                  <a:pt x="12201168" y="4093262"/>
                </a:lnTo>
                <a:lnTo>
                  <a:pt x="0" y="4093262"/>
                </a:lnTo>
                <a:lnTo>
                  <a:pt x="0" y="49771"/>
                </a:lnTo>
                <a:lnTo>
                  <a:pt x="344880" y="64399"/>
                </a:lnTo>
                <a:cubicBezTo>
                  <a:pt x="3386438" y="213466"/>
                  <a:pt x="6427997" y="534535"/>
                  <a:pt x="9469555" y="167599"/>
                </a:cubicBezTo>
                <a:cubicBezTo>
                  <a:pt x="10229945" y="75865"/>
                  <a:pt x="10990334" y="27132"/>
                  <a:pt x="11750723" y="7961"/>
                </a:cubicBezTo>
                <a:close/>
              </a:path>
            </a:pathLst>
          </a:custGeom>
        </p:spPr>
      </p:pic>
    </p:spTree>
    <p:extLst>
      <p:ext uri="{BB962C8B-B14F-4D97-AF65-F5344CB8AC3E}">
        <p14:creationId xmlns:p14="http://schemas.microsoft.com/office/powerpoint/2010/main" val="3340529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wearing a costume&#10;&#10;Description automatically generated">
            <a:extLst>
              <a:ext uri="{FF2B5EF4-FFF2-40B4-BE49-F238E27FC236}">
                <a16:creationId xmlns:a16="http://schemas.microsoft.com/office/drawing/2014/main" id="{F098FFC9-ECA5-4F49-8AA0-487427A54D97}"/>
              </a:ext>
            </a:extLst>
          </p:cNvPr>
          <p:cNvPicPr>
            <a:picLocks noChangeAspect="1"/>
          </p:cNvPicPr>
          <p:nvPr/>
        </p:nvPicPr>
        <p:blipFill rotWithShape="1">
          <a:blip r:embed="rId2">
            <a:alphaModFix/>
          </a:blip>
          <a:srcRect l="5994" r="28507" b="-1"/>
          <a:stretch/>
        </p:blipFill>
        <p:spPr>
          <a:xfrm>
            <a:off x="4348157" y="10"/>
            <a:ext cx="4795614" cy="51434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flipV="1">
            <a:off x="0" y="0"/>
            <a:ext cx="9144000" cy="5143500"/>
          </a:xfrm>
          <a:prstGeom prst="rect">
            <a:avLst/>
          </a:prstGeom>
        </p:spPr>
      </p:pic>
      <p:sp>
        <p:nvSpPr>
          <p:cNvPr id="2" name="Title 1">
            <a:extLst>
              <a:ext uri="{FF2B5EF4-FFF2-40B4-BE49-F238E27FC236}">
                <a16:creationId xmlns:a16="http://schemas.microsoft.com/office/drawing/2014/main" id="{720CBD18-5D84-4EE6-8800-84E48F829A1D}"/>
              </a:ext>
            </a:extLst>
          </p:cNvPr>
          <p:cNvSpPr>
            <a:spLocks noGrp="1"/>
          </p:cNvSpPr>
          <p:nvPr>
            <p:ph type="title"/>
          </p:nvPr>
        </p:nvSpPr>
        <p:spPr>
          <a:xfrm>
            <a:off x="603749" y="806450"/>
            <a:ext cx="3602727" cy="1633382"/>
          </a:xfrm>
        </p:spPr>
        <p:txBody>
          <a:bodyPr>
            <a:normAutofit/>
          </a:bodyPr>
          <a:lstStyle/>
          <a:p>
            <a:r>
              <a:rPr lang="en-US" sz="2400">
                <a:solidFill>
                  <a:srgbClr val="000000"/>
                </a:solidFill>
                <a:latin typeface="Times New Roman" panose="02020603050405020304" pitchFamily="18" charset="0"/>
                <a:cs typeface="Times New Roman" panose="02020603050405020304" pitchFamily="18" charset="0"/>
              </a:rPr>
              <a:t>The role of art challenging or affirming the narrative of ‘the other’ within its context</a:t>
            </a:r>
          </a:p>
        </p:txBody>
      </p:sp>
      <p:sp>
        <p:nvSpPr>
          <p:cNvPr id="3" name="Content Placeholder 2">
            <a:extLst>
              <a:ext uri="{FF2B5EF4-FFF2-40B4-BE49-F238E27FC236}">
                <a16:creationId xmlns:a16="http://schemas.microsoft.com/office/drawing/2014/main" id="{848FAF51-26EF-40F7-A655-E616D9850CC4}"/>
              </a:ext>
            </a:extLst>
          </p:cNvPr>
          <p:cNvSpPr>
            <a:spLocks noGrp="1"/>
          </p:cNvSpPr>
          <p:nvPr>
            <p:ph idx="1"/>
          </p:nvPr>
        </p:nvSpPr>
        <p:spPr>
          <a:xfrm>
            <a:off x="603748" y="2561357"/>
            <a:ext cx="3602726" cy="3045693"/>
          </a:xfrm>
        </p:spPr>
        <p:txBody>
          <a:bodyPr anchor="ctr">
            <a:normAutofit/>
          </a:bodyPr>
          <a:lstStyle/>
          <a:p>
            <a:r>
              <a:rPr lang="en-US" sz="1400">
                <a:solidFill>
                  <a:srgbClr val="000000"/>
                </a:solidFill>
                <a:latin typeface="Times New Roman" panose="02020603050405020304" pitchFamily="18" charset="0"/>
                <a:cs typeface="Times New Roman" panose="02020603050405020304" pitchFamily="18" charset="0"/>
              </a:rPr>
              <a:t>Art has taken the center of representation in the two movies.</a:t>
            </a:r>
          </a:p>
          <a:p>
            <a:r>
              <a:rPr lang="en-US" sz="1400">
                <a:solidFill>
                  <a:srgbClr val="000000"/>
                </a:solidFill>
                <a:latin typeface="Times New Roman" panose="02020603050405020304" pitchFamily="18" charset="0"/>
                <a:cs typeface="Times New Roman" panose="02020603050405020304" pitchFamily="18" charset="0"/>
              </a:rPr>
              <a:t>Avatar represents art that the ‘other’ can live in Pandora, where the other dominant people do not live. </a:t>
            </a:r>
          </a:p>
          <a:p>
            <a:r>
              <a:rPr lang="en-US" sz="1400">
                <a:solidFill>
                  <a:srgbClr val="000000"/>
                </a:solidFill>
                <a:latin typeface="Times New Roman" panose="02020603050405020304" pitchFamily="18" charset="0"/>
                <a:cs typeface="Times New Roman" panose="02020603050405020304" pitchFamily="18" charset="0"/>
              </a:rPr>
              <a:t>Ex Machina, represents a people that can perform specific orders, like Nathan calls Ava his Artificial Intelligence and he is finally falling in love with her. </a:t>
            </a:r>
          </a:p>
          <a:p>
            <a:r>
              <a:rPr lang="en-US" sz="1400">
                <a:solidFill>
                  <a:srgbClr val="000000"/>
                </a:solidFill>
                <a:latin typeface="Times New Roman" panose="02020603050405020304" pitchFamily="18" charset="0"/>
                <a:cs typeface="Times New Roman" panose="02020603050405020304" pitchFamily="18" charset="0"/>
              </a:rPr>
              <a:t>Caleb himself has reached a point where he doubts whether he might be one of them and decides to cut himself and hurts his hands bleeding profusely. </a:t>
            </a:r>
          </a:p>
          <a:p>
            <a:endParaRPr lang="en-US" sz="140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0369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EF756-7296-4041-927B-56632C89B483}"/>
              </a:ext>
            </a:extLst>
          </p:cNvPr>
          <p:cNvSpPr>
            <a:spLocks noGrp="1"/>
          </p:cNvSpPr>
          <p:nvPr>
            <p:ph type="title"/>
          </p:nvPr>
        </p:nvSpPr>
        <p:spPr>
          <a:xfrm>
            <a:off x="1135719" y="513612"/>
            <a:ext cx="7420599" cy="1031216"/>
          </a:xfrm>
        </p:spPr>
        <p:txBody>
          <a:bodyPr anchor="b">
            <a:normAutofit/>
          </a:bodyPr>
          <a:lstStyle/>
          <a:p>
            <a:r>
              <a:rPr lang="en-US" sz="2400" dirty="0">
                <a:latin typeface="Times New Roman" panose="02020603050405020304" pitchFamily="18" charset="0"/>
                <a:cs typeface="Times New Roman" panose="02020603050405020304" pitchFamily="18" charset="0"/>
              </a:rPr>
              <a:t>How the similar or contrasting relationships of ‘the other’ in your text reflect contextual values, attitudes and beliefs</a:t>
            </a:r>
            <a:endParaRPr lang="en-US" sz="240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5F63C4EE-F099-48FE-83C9-6654AA0B6A34}"/>
              </a:ext>
            </a:extLst>
          </p:cNvPr>
          <p:cNvPicPr>
            <a:picLocks noChangeAspect="1"/>
          </p:cNvPicPr>
          <p:nvPr/>
        </p:nvPicPr>
        <p:blipFill>
          <a:blip r:embed="rId2"/>
          <a:stretch>
            <a:fillRect/>
          </a:stretch>
        </p:blipFill>
        <p:spPr>
          <a:xfrm>
            <a:off x="1135719" y="2702648"/>
            <a:ext cx="3802037" cy="2528354"/>
          </a:xfrm>
          <a:prstGeom prst="rect">
            <a:avLst/>
          </a:prstGeom>
        </p:spPr>
      </p:pic>
      <p:sp>
        <p:nvSpPr>
          <p:cNvPr id="9" name="Freeform: Shape 8">
            <a:extLst>
              <a:ext uri="{FF2B5EF4-FFF2-40B4-BE49-F238E27FC236}">
                <a16:creationId xmlns:a16="http://schemas.microsoft.com/office/drawing/2014/main" id="{C607803A-4E99-444E-94F7-8785CDDF5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585115" y="1884045"/>
            <a:ext cx="2456751" cy="2853308"/>
          </a:xfrm>
          <a:custGeom>
            <a:avLst/>
            <a:gdLst>
              <a:gd name="connsiteX0" fmla="*/ 3275668 w 3275668"/>
              <a:gd name="connsiteY0" fmla="*/ 2853308 h 2853308"/>
              <a:gd name="connsiteX1" fmla="*/ 655 w 3275668"/>
              <a:gd name="connsiteY1" fmla="*/ 2853308 h 2853308"/>
              <a:gd name="connsiteX2" fmla="*/ 0 w 3275668"/>
              <a:gd name="connsiteY2" fmla="*/ 2467565 h 2853308"/>
              <a:gd name="connsiteX3" fmla="*/ 2869894 w 3275668"/>
              <a:gd name="connsiteY3" fmla="*/ 2468888 h 2853308"/>
              <a:gd name="connsiteX4" fmla="*/ 2869894 w 3275668"/>
              <a:gd name="connsiteY4" fmla="*/ 0 h 2853308"/>
              <a:gd name="connsiteX5" fmla="*/ 3275668 w 3275668"/>
              <a:gd name="connsiteY5" fmla="*/ 0 h 2853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5668" h="2853308">
                <a:moveTo>
                  <a:pt x="3275668" y="2853308"/>
                </a:moveTo>
                <a:lnTo>
                  <a:pt x="655" y="2853308"/>
                </a:lnTo>
                <a:cubicBezTo>
                  <a:pt x="-655" y="2720171"/>
                  <a:pt x="1310" y="2600702"/>
                  <a:pt x="0" y="2467565"/>
                </a:cubicBezTo>
                <a:lnTo>
                  <a:pt x="2869894" y="2468888"/>
                </a:lnTo>
                <a:lnTo>
                  <a:pt x="2869894" y="0"/>
                </a:lnTo>
                <a:lnTo>
                  <a:pt x="3275668" y="0"/>
                </a:lnTo>
                <a:close/>
              </a:path>
            </a:pathLst>
          </a:custGeom>
          <a:solidFill>
            <a:srgbClr val="4C4C4C"/>
          </a:solidFill>
          <a:ln w="0">
            <a:noFill/>
            <a:prstDash val="solid"/>
            <a:round/>
            <a:headEnd/>
            <a:tailEnd/>
          </a:ln>
        </p:spPr>
      </p:sp>
      <p:sp>
        <p:nvSpPr>
          <p:cNvPr id="11" name="Freeform: Shape 10">
            <a:extLst>
              <a:ext uri="{FF2B5EF4-FFF2-40B4-BE49-F238E27FC236}">
                <a16:creationId xmlns:a16="http://schemas.microsoft.com/office/drawing/2014/main" id="{2989BE6A-C309-418E-8ADD-1616A9805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1866" y="3222529"/>
            <a:ext cx="2432214" cy="2828156"/>
          </a:xfrm>
          <a:custGeom>
            <a:avLst/>
            <a:gdLst>
              <a:gd name="connsiteX0" fmla="*/ 2837178 w 3242952"/>
              <a:gd name="connsiteY0" fmla="*/ 0 h 2828156"/>
              <a:gd name="connsiteX1" fmla="*/ 3242952 w 3242952"/>
              <a:gd name="connsiteY1" fmla="*/ 0 h 2828156"/>
              <a:gd name="connsiteX2" fmla="*/ 3242952 w 3242952"/>
              <a:gd name="connsiteY2" fmla="*/ 2828156 h 2828156"/>
              <a:gd name="connsiteX3" fmla="*/ 0 w 3242952"/>
              <a:gd name="connsiteY3" fmla="*/ 2828156 h 2828156"/>
              <a:gd name="connsiteX4" fmla="*/ 0 w 3242952"/>
              <a:gd name="connsiteY4" fmla="*/ 2442859 h 2828156"/>
              <a:gd name="connsiteX5" fmla="*/ 2837178 w 3242952"/>
              <a:gd name="connsiteY5" fmla="*/ 2443295 h 282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2952" h="2828156">
                <a:moveTo>
                  <a:pt x="2837178" y="0"/>
                </a:moveTo>
                <a:lnTo>
                  <a:pt x="3242952" y="0"/>
                </a:lnTo>
                <a:lnTo>
                  <a:pt x="3242952" y="2828156"/>
                </a:lnTo>
                <a:lnTo>
                  <a:pt x="0" y="2828156"/>
                </a:lnTo>
                <a:lnTo>
                  <a:pt x="0" y="2442859"/>
                </a:lnTo>
                <a:lnTo>
                  <a:pt x="2837178" y="2443295"/>
                </a:lnTo>
                <a:close/>
              </a:path>
            </a:pathLst>
          </a:custGeom>
          <a:solidFill>
            <a:srgbClr val="4C4C4C"/>
          </a:solidFill>
          <a:ln w="0">
            <a:noFill/>
            <a:prstDash val="solid"/>
            <a:round/>
            <a:headEnd/>
            <a:tailEnd/>
          </a:ln>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F7E9BFC-A26A-443C-9BF7-6028645F9A0E}"/>
              </a:ext>
            </a:extLst>
          </p:cNvPr>
          <p:cNvSpPr>
            <a:spLocks noGrp="1"/>
          </p:cNvSpPr>
          <p:nvPr>
            <p:ph idx="1"/>
          </p:nvPr>
        </p:nvSpPr>
        <p:spPr>
          <a:xfrm>
            <a:off x="5836029" y="2279151"/>
            <a:ext cx="2720298" cy="3387145"/>
          </a:xfrm>
        </p:spPr>
        <p:txBody>
          <a:bodyPr anchor="ctr">
            <a:normAutofit/>
          </a:bodyPr>
          <a:lstStyle/>
          <a:p>
            <a:r>
              <a:rPr lang="en-US" sz="1000">
                <a:latin typeface="Times New Roman" panose="02020603050405020304" pitchFamily="18" charset="0"/>
                <a:cs typeface="Times New Roman" panose="02020603050405020304" pitchFamily="18" charset="0"/>
              </a:rPr>
              <a:t>The characteristics of the ‘other’ from the two texts have brought about different values, attitudes as well as beliefs. </a:t>
            </a:r>
          </a:p>
          <a:p>
            <a:r>
              <a:rPr lang="en-US" sz="1000">
                <a:latin typeface="Times New Roman" panose="02020603050405020304" pitchFamily="18" charset="0"/>
                <a:cs typeface="Times New Roman" panose="02020603050405020304" pitchFamily="18" charset="0"/>
              </a:rPr>
              <a:t>The ‘other in both movies is believed to contain extra power, capabilities as well as ability. </a:t>
            </a:r>
          </a:p>
          <a:p>
            <a:r>
              <a:rPr lang="en-US" sz="1000">
                <a:latin typeface="Times New Roman" panose="02020603050405020304" pitchFamily="18" charset="0"/>
                <a:cs typeface="Times New Roman" panose="02020603050405020304" pitchFamily="18" charset="0"/>
              </a:rPr>
              <a:t>The transhumanist nature of the ‘other’ in both movies is changing the perspective of many and bringing about changes in the insights of the dominant groups.</a:t>
            </a:r>
          </a:p>
          <a:p>
            <a:r>
              <a:rPr lang="en-US" sz="1000">
                <a:latin typeface="Times New Roman" panose="02020603050405020304" pitchFamily="18" charset="0"/>
                <a:cs typeface="Times New Roman" panose="02020603050405020304" pitchFamily="18" charset="0"/>
              </a:rPr>
              <a:t>The ‘other’ in Avatar is seen to be extraordinary making Jake want to become like them. </a:t>
            </a:r>
          </a:p>
          <a:p>
            <a:r>
              <a:rPr lang="en-US" sz="1000">
                <a:latin typeface="Times New Roman" panose="02020603050405020304" pitchFamily="18" charset="0"/>
                <a:cs typeface="Times New Roman" panose="02020603050405020304" pitchFamily="18" charset="0"/>
              </a:rPr>
              <a:t>The belief about the perspectives of the ‘other’ in Ex Machina is what is driving Nathan to continue working on Ava and the house keeper who too is a transhumanist. </a:t>
            </a:r>
          </a:p>
          <a:p>
            <a:endParaRPr lang="en-US" sz="1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8427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D51D5-2071-4296-B1DC-E4FFAFCFABAA}"/>
              </a:ext>
            </a:extLst>
          </p:cNvPr>
          <p:cNvSpPr>
            <a:spLocks noGrp="1"/>
          </p:cNvSpPr>
          <p:nvPr>
            <p:ph type="title"/>
          </p:nvPr>
        </p:nvSpPr>
        <p:spPr>
          <a:xfrm>
            <a:off x="628650" y="198783"/>
            <a:ext cx="7886700" cy="874644"/>
          </a:xfrm>
        </p:spPr>
        <p:txBody>
          <a:bodyPr>
            <a:normAutofit/>
          </a:bodyPr>
          <a:lstStyle/>
          <a:p>
            <a:pPr algn="ctr"/>
            <a:r>
              <a:rPr lang="en-US" sz="2400"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CB2A7E41-2231-4933-9F61-07092E135ECE}"/>
              </a:ext>
            </a:extLst>
          </p:cNvPr>
          <p:cNvSpPr>
            <a:spLocks noGrp="1"/>
          </p:cNvSpPr>
          <p:nvPr>
            <p:ph idx="1"/>
          </p:nvPr>
        </p:nvSpPr>
        <p:spPr>
          <a:xfrm>
            <a:off x="628650" y="1073427"/>
            <a:ext cx="7886700" cy="5103536"/>
          </a:xfrm>
        </p:spPr>
        <p:txBody>
          <a:bodyPr>
            <a:normAutofit/>
          </a:bodyPr>
          <a:lstStyle/>
          <a:p>
            <a:pPr marL="0" indent="-457200">
              <a:lnSpc>
                <a:spcPct val="200000"/>
              </a:lnSpc>
              <a:spcBef>
                <a:spcPts val="0"/>
              </a:spcBef>
            </a:pPr>
            <a:r>
              <a:rPr lang="en-US" sz="2000" dirty="0" err="1">
                <a:latin typeface="Times New Roman" panose="02020603050405020304" pitchFamily="18" charset="0"/>
                <a:cs typeface="Times New Roman" panose="02020603050405020304" pitchFamily="18" charset="0"/>
              </a:rPr>
              <a:t>Elsaesser</a:t>
            </a:r>
            <a:r>
              <a:rPr lang="en-US" sz="2000" dirty="0">
                <a:latin typeface="Times New Roman" panose="02020603050405020304" pitchFamily="18" charset="0"/>
                <a:cs typeface="Times New Roman" panose="02020603050405020304" pitchFamily="18" charset="0"/>
              </a:rPr>
              <a:t>, T. (2011). James Cameron's Avatar: access for all. </a:t>
            </a:r>
            <a:r>
              <a:rPr lang="en-US" sz="2000" i="1" dirty="0">
                <a:latin typeface="Times New Roman" panose="02020603050405020304" pitchFamily="18" charset="0"/>
                <a:cs typeface="Times New Roman" panose="02020603050405020304" pitchFamily="18" charset="0"/>
              </a:rPr>
              <a:t>New Review of Film and Television Studies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9</a:t>
            </a:r>
            <a:r>
              <a:rPr lang="en-US" sz="2000" dirty="0">
                <a:latin typeface="Times New Roman" panose="02020603050405020304" pitchFamily="18" charset="0"/>
                <a:cs typeface="Times New Roman" panose="02020603050405020304" pitchFamily="18" charset="0"/>
              </a:rPr>
              <a:t>(3), 247-264.</a:t>
            </a:r>
          </a:p>
          <a:p>
            <a:pPr marL="0" indent="-457200">
              <a:lnSpc>
                <a:spcPct val="200000"/>
              </a:lnSpc>
              <a:spcBef>
                <a:spcPts val="0"/>
              </a:spcBef>
            </a:pPr>
            <a:r>
              <a:rPr lang="de-DE" sz="2000" dirty="0">
                <a:latin typeface="Times New Roman" panose="02020603050405020304" pitchFamily="18" charset="0"/>
                <a:cs typeface="Times New Roman" panose="02020603050405020304" pitchFamily="18" charset="0"/>
              </a:rPr>
              <a:t>Garland, A. (2015). </a:t>
            </a:r>
            <a:r>
              <a:rPr lang="de-DE" sz="2000" i="1" dirty="0">
                <a:latin typeface="Times New Roman" panose="02020603050405020304" pitchFamily="18" charset="0"/>
                <a:cs typeface="Times New Roman" panose="02020603050405020304" pitchFamily="18" charset="0"/>
              </a:rPr>
              <a:t>Ex machina</a:t>
            </a:r>
            <a:r>
              <a:rPr lang="de-DE" sz="2000" dirty="0">
                <a:latin typeface="Times New Roman" panose="02020603050405020304" pitchFamily="18" charset="0"/>
                <a:cs typeface="Times New Roman" panose="02020603050405020304" pitchFamily="18" charset="0"/>
              </a:rPr>
              <a:t>. Faber &amp; Faber.</a:t>
            </a:r>
          </a:p>
          <a:p>
            <a:pPr marL="0" indent="-457200">
              <a:lnSpc>
                <a:spcPct val="200000"/>
              </a:lnSpc>
              <a:spcBef>
                <a:spcPts val="0"/>
              </a:spcBef>
            </a:pPr>
            <a:r>
              <a:rPr lang="en-US" sz="2000" dirty="0">
                <a:latin typeface="Times New Roman" panose="02020603050405020304" pitchFamily="18" charset="0"/>
                <a:cs typeface="Times New Roman" panose="02020603050405020304" pitchFamily="18" charset="0"/>
              </a:rPr>
              <a:t>Jones, N. (2016). Ex Machina by Alex Garland. </a:t>
            </a:r>
            <a:r>
              <a:rPr lang="en-US" sz="2000" i="1" dirty="0">
                <a:latin typeface="Times New Roman" panose="02020603050405020304" pitchFamily="18" charset="0"/>
                <a:cs typeface="Times New Roman" panose="02020603050405020304" pitchFamily="18" charset="0"/>
              </a:rPr>
              <a:t>Science Fiction Film and Television</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9</a:t>
            </a:r>
            <a:r>
              <a:rPr lang="en-US" sz="2000" dirty="0">
                <a:latin typeface="Times New Roman" panose="02020603050405020304" pitchFamily="18" charset="0"/>
                <a:cs typeface="Times New Roman" panose="02020603050405020304" pitchFamily="18" charset="0"/>
              </a:rPr>
              <a:t>(2), 299-303.</a:t>
            </a:r>
          </a:p>
        </p:txBody>
      </p:sp>
    </p:spTree>
    <p:extLst>
      <p:ext uri="{BB962C8B-B14F-4D97-AF65-F5344CB8AC3E}">
        <p14:creationId xmlns:p14="http://schemas.microsoft.com/office/powerpoint/2010/main" val="400303460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492</Words>
  <Application>Microsoft Office PowerPoint</Application>
  <PresentationFormat>On-screen Show (4:3)</PresentationFormat>
  <Paragraphs>36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Running head: Compare And Contrast Between Ex-Machina And Avatar</vt:lpstr>
      <vt:lpstr>How the other inspires change or consolidates stability </vt:lpstr>
      <vt:lpstr>The relationship between the other and the dominant group (humans/society)</vt:lpstr>
      <vt:lpstr>The role of art challenging or affirming the narrative of ‘the other’ within its context</vt:lpstr>
      <vt:lpstr>How the similar or contrasting relationships of ‘the other’ in your text reflect contextual values, attitudes and beliefs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other inspires change or consolidates stability </dc:title>
  <dc:creator>Ondieki Dancan</dc:creator>
  <cp:lastModifiedBy>Ondieki Dancan</cp:lastModifiedBy>
  <cp:revision>2</cp:revision>
  <dcterms:created xsi:type="dcterms:W3CDTF">2019-07-19T15:31:51Z</dcterms:created>
  <dcterms:modified xsi:type="dcterms:W3CDTF">2019-07-19T15:43:09Z</dcterms:modified>
</cp:coreProperties>
</file>